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8" r:id="rId2"/>
  </p:sldMasterIdLst>
  <p:notesMasterIdLst>
    <p:notesMasterId r:id="rId18"/>
  </p:notesMasterIdLst>
  <p:sldIdLst>
    <p:sldId id="572" r:id="rId3"/>
    <p:sldId id="573" r:id="rId4"/>
    <p:sldId id="574" r:id="rId5"/>
    <p:sldId id="575" r:id="rId6"/>
    <p:sldId id="576" r:id="rId7"/>
    <p:sldId id="577" r:id="rId8"/>
    <p:sldId id="578" r:id="rId9"/>
    <p:sldId id="579" r:id="rId10"/>
    <p:sldId id="580" r:id="rId11"/>
    <p:sldId id="581" r:id="rId12"/>
    <p:sldId id="582" r:id="rId13"/>
    <p:sldId id="583" r:id="rId14"/>
    <p:sldId id="584" r:id="rId15"/>
    <p:sldId id="585" r:id="rId16"/>
    <p:sldId id="58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C0C0C"/>
    <a:srgbClr val="6B7280"/>
    <a:srgbClr val="094843"/>
    <a:srgbClr val="FBBF24"/>
    <a:srgbClr val="A41544"/>
    <a:srgbClr val="1E3A8A"/>
    <a:srgbClr val="DC2626"/>
    <a:srgbClr val="2100FF"/>
    <a:srgbClr val="5575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53" autoAdjust="0"/>
    <p:restoredTop sz="63676" autoAdjust="0"/>
  </p:normalViewPr>
  <p:slideViewPr>
    <p:cSldViewPr snapToGrid="0">
      <p:cViewPr varScale="1">
        <p:scale>
          <a:sx n="71" d="100"/>
          <a:sy n="71" d="100"/>
        </p:scale>
        <p:origin x="1404" y="5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eg>
</file>

<file path=ppt/media/image2.jpe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CE1882-6FD2-4F3D-812B-376EBA234CD5}" type="datetimeFigureOut">
              <a:rPr lang="en-US" smtClean="0"/>
              <a:t>1/14/2025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F9F603-1C3D-4282-A126-C2403FB1CBBF}" type="slidenum">
              <a:rPr lang="en-US" smtClean="0"/>
              <a:t>‹#›</a:t>
            </a:fld>
            <a:endParaRPr lang="en-US"/>
          </a:p>
        </p:txBody>
      </p:sp>
    </p:spTree>
    <p:extLst>
      <p:ext uri="{BB962C8B-B14F-4D97-AF65-F5344CB8AC3E}">
        <p14:creationId xmlns:p14="http://schemas.microsoft.com/office/powerpoint/2010/main" val="11109679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AEDB92-EAB4-32DB-6B0F-AC273DBB770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E4E2B49-BD9E-7855-A7A6-2C1B6FCFAD1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9384AC0-C115-588D-A2A7-4F42E582AE97}"/>
              </a:ext>
            </a:extLst>
          </p:cNvPr>
          <p:cNvSpPr>
            <a:spLocks noGrp="1"/>
          </p:cNvSpPr>
          <p:nvPr>
            <p:ph type="body" idx="1"/>
          </p:nvPr>
        </p:nvSpPr>
        <p:spPr/>
        <p:txBody>
          <a:bodyPr/>
          <a:lstStyle/>
          <a:p>
            <a:r>
              <a:rPr lang="en-US" dirty="0"/>
              <a:t>Performance is a crucial aspect of messaging systems, ensuring that messages are delivered and processed efficiently to meet the demands of modern applications. Key performance metrics include latency – the time it takes for a message to travel from sender to receiver – and throughput – the number of messages processed within a given time period. Minimizing latency and maximizing throughput are essential for maintaining responsive and high-performing systems. In this section, we will explore strategies and techniques for optimizing message processing, monitoring performance, and tuning the system to achieve optimal results.</a:t>
            </a:r>
          </a:p>
        </p:txBody>
      </p:sp>
      <p:sp>
        <p:nvSpPr>
          <p:cNvPr id="4" name="Slide Number Placeholder 3">
            <a:extLst>
              <a:ext uri="{FF2B5EF4-FFF2-40B4-BE49-F238E27FC236}">
                <a16:creationId xmlns:a16="http://schemas.microsoft.com/office/drawing/2014/main" id="{1E9F22DC-DB2F-C629-D32D-737136948FEC}"/>
              </a:ext>
            </a:extLst>
          </p:cNvPr>
          <p:cNvSpPr>
            <a:spLocks noGrp="1"/>
          </p:cNvSpPr>
          <p:nvPr>
            <p:ph type="sldNum" sz="quarter" idx="5"/>
          </p:nvPr>
        </p:nvSpPr>
        <p:spPr/>
        <p:txBody>
          <a:bodyPr/>
          <a:lstStyle/>
          <a:p>
            <a:fld id="{32F9F603-1C3D-4282-A126-C2403FB1CBBF}" type="slidenum">
              <a:rPr lang="en-US" smtClean="0"/>
              <a:t>1</a:t>
            </a:fld>
            <a:endParaRPr lang="en-US"/>
          </a:p>
        </p:txBody>
      </p:sp>
    </p:spTree>
    <p:extLst>
      <p:ext uri="{BB962C8B-B14F-4D97-AF65-F5344CB8AC3E}">
        <p14:creationId xmlns:p14="http://schemas.microsoft.com/office/powerpoint/2010/main" val="81132549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Effective performance monitoring and tuning are essential for maintaining the optimal operation of messaging systems. By continuously monitoring key performance metrics and analyzing system behavior, we can identify bottlenecks, diagnose issues, and make data-driven adjustments to improve performance. Implementing comprehensive logging, tracing, and automated alerts allows for proactive management of the system, ensuring that it remains responsive and efficient under varying loads. Regular tuning of configuration, infrastructure, and application code helps maintain and enhance the performance of messaging systems over time.</a:t>
            </a:r>
          </a:p>
        </p:txBody>
      </p:sp>
      <p:sp>
        <p:nvSpPr>
          <p:cNvPr id="4" name="Slide Number Placeholder 3"/>
          <p:cNvSpPr>
            <a:spLocks noGrp="1"/>
          </p:cNvSpPr>
          <p:nvPr>
            <p:ph type="sldNum" sz="quarter" idx="5"/>
          </p:nvPr>
        </p:nvSpPr>
        <p:spPr/>
        <p:txBody>
          <a:bodyPr/>
          <a:lstStyle/>
          <a:p>
            <a:fld id="{32F9F603-1C3D-4282-A126-C2403FB1CBBF}" type="slidenum">
              <a:rPr lang="en-US" smtClean="0"/>
              <a:t>10</a:t>
            </a:fld>
            <a:endParaRPr lang="en-US"/>
          </a:p>
        </p:txBody>
      </p:sp>
    </p:spTree>
    <p:extLst>
      <p:ext uri="{BB962C8B-B14F-4D97-AF65-F5344CB8AC3E}">
        <p14:creationId xmlns:p14="http://schemas.microsoft.com/office/powerpoint/2010/main" val="5828427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Performance Metrics</a:t>
            </a:r>
            <a:r>
              <a:rPr lang="en-US" b="0" dirty="0"/>
              <a:t>: Monitor key performance metrics (e.g. latency, throughput, error rates) to identify bottlenecks and areas for improvement.</a:t>
            </a:r>
          </a:p>
        </p:txBody>
      </p:sp>
      <p:sp>
        <p:nvSpPr>
          <p:cNvPr id="4" name="Slide Number Placeholder 3"/>
          <p:cNvSpPr>
            <a:spLocks noGrp="1"/>
          </p:cNvSpPr>
          <p:nvPr>
            <p:ph type="sldNum" sz="quarter" idx="5"/>
          </p:nvPr>
        </p:nvSpPr>
        <p:spPr/>
        <p:txBody>
          <a:bodyPr/>
          <a:lstStyle/>
          <a:p>
            <a:fld id="{32F9F603-1C3D-4282-A126-C2403FB1CBBF}" type="slidenum">
              <a:rPr lang="en-US" smtClean="0"/>
              <a:t>11</a:t>
            </a:fld>
            <a:endParaRPr lang="en-US"/>
          </a:p>
        </p:txBody>
      </p:sp>
    </p:spTree>
    <p:extLst>
      <p:ext uri="{BB962C8B-B14F-4D97-AF65-F5344CB8AC3E}">
        <p14:creationId xmlns:p14="http://schemas.microsoft.com/office/powerpoint/2010/main" val="4507948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Logging and Tracing</a:t>
            </a:r>
            <a:r>
              <a:rPr lang="en-US" b="0" dirty="0"/>
              <a:t>: Implement comprehensive logging and tracing to track message flow and diagnose performance issues.</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12</a:t>
            </a:fld>
            <a:endParaRPr lang="en-US"/>
          </a:p>
        </p:txBody>
      </p:sp>
    </p:spTree>
    <p:extLst>
      <p:ext uri="{BB962C8B-B14F-4D97-AF65-F5344CB8AC3E}">
        <p14:creationId xmlns:p14="http://schemas.microsoft.com/office/powerpoint/2010/main" val="145225200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Automated Alerts</a:t>
            </a:r>
            <a:r>
              <a:rPr lang="en-US" b="0" dirty="0"/>
              <a:t>: Set up automated alerts to notify administrators of performance degradation or anomalies.</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13</a:t>
            </a:fld>
            <a:endParaRPr lang="en-US"/>
          </a:p>
        </p:txBody>
      </p:sp>
    </p:spTree>
    <p:extLst>
      <p:ext uri="{BB962C8B-B14F-4D97-AF65-F5344CB8AC3E}">
        <p14:creationId xmlns:p14="http://schemas.microsoft.com/office/powerpoint/2010/main" val="201613446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Continuous Tuning</a:t>
            </a:r>
            <a:r>
              <a:rPr lang="en-US" b="0" dirty="0"/>
              <a:t>: Regularly analyze performance data and make adjustments to configurations, infrastructure, and application code to optimize performance.</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14</a:t>
            </a:fld>
            <a:endParaRPr lang="en-US"/>
          </a:p>
        </p:txBody>
      </p:sp>
    </p:spTree>
    <p:extLst>
      <p:ext uri="{BB962C8B-B14F-4D97-AF65-F5344CB8AC3E}">
        <p14:creationId xmlns:p14="http://schemas.microsoft.com/office/powerpoint/2010/main" val="342595735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4E7FC64-D745-0262-C2BA-5B7D1101743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D56DF67-B156-10F3-7473-CDFC2DAC8DA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A9F5BDD9-9E2A-AEC2-D30B-1C4D6DAF66D1}"/>
              </a:ext>
            </a:extLst>
          </p:cNvPr>
          <p:cNvSpPr>
            <a:spLocks noGrp="1"/>
          </p:cNvSpPr>
          <p:nvPr>
            <p:ph type="body" idx="1"/>
          </p:nvPr>
        </p:nvSpPr>
        <p:spPr/>
        <p:txBody>
          <a:bodyPr/>
          <a:lstStyle/>
          <a:p>
            <a:r>
              <a:rPr lang="en-US" b="1" dirty="0"/>
              <a:t>Latency and Throughput</a:t>
            </a:r>
            <a:r>
              <a:rPr lang="en-US" b="0" dirty="0"/>
              <a:t>: Focus on minimizing latency and maximizing throughput to enhance system performance.</a:t>
            </a:r>
          </a:p>
          <a:p>
            <a:endParaRPr lang="en-US" b="0" dirty="0"/>
          </a:p>
          <a:p>
            <a:r>
              <a:rPr lang="en-US" b="1" dirty="0"/>
              <a:t>Message Processing</a:t>
            </a:r>
            <a:r>
              <a:rPr lang="en-US" b="0" dirty="0"/>
              <a:t>: Optimize message processing through efficient serialization, compression, parallel processing, and prioritization.</a:t>
            </a:r>
          </a:p>
          <a:p>
            <a:endParaRPr lang="en-US" b="0" dirty="0"/>
          </a:p>
          <a:p>
            <a:r>
              <a:rPr lang="en-US" b="1" dirty="0"/>
              <a:t>Monitoring and Tuning</a:t>
            </a:r>
            <a:r>
              <a:rPr lang="en-US" b="0" dirty="0"/>
              <a:t>: Implement continuous monitoring, logging, and tuning to maintain and improve performance.</a:t>
            </a:r>
            <a:endParaRPr lang="en-US" b="1" dirty="0"/>
          </a:p>
        </p:txBody>
      </p:sp>
      <p:sp>
        <p:nvSpPr>
          <p:cNvPr id="4" name="Slide Number Placeholder 3">
            <a:extLst>
              <a:ext uri="{FF2B5EF4-FFF2-40B4-BE49-F238E27FC236}">
                <a16:creationId xmlns:a16="http://schemas.microsoft.com/office/drawing/2014/main" id="{DABB0487-7BCE-1430-33E0-89AD5A96EE53}"/>
              </a:ext>
            </a:extLst>
          </p:cNvPr>
          <p:cNvSpPr>
            <a:spLocks noGrp="1"/>
          </p:cNvSpPr>
          <p:nvPr>
            <p:ph type="sldNum" sz="quarter" idx="5"/>
          </p:nvPr>
        </p:nvSpPr>
        <p:spPr/>
        <p:txBody>
          <a:bodyPr/>
          <a:lstStyle/>
          <a:p>
            <a:fld id="{32F9F603-1C3D-4282-A126-C2403FB1CBBF}" type="slidenum">
              <a:rPr lang="en-US" smtClean="0"/>
              <a:t>15</a:t>
            </a:fld>
            <a:endParaRPr lang="en-US"/>
          </a:p>
        </p:txBody>
      </p:sp>
    </p:spTree>
    <p:extLst>
      <p:ext uri="{BB962C8B-B14F-4D97-AF65-F5344CB8AC3E}">
        <p14:creationId xmlns:p14="http://schemas.microsoft.com/office/powerpoint/2010/main" val="9343662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messaging systems, minimizing latency and maximizing throughput are critical for ensuring efficient and timely message delivery and processing. Latency refers to the time it take s for a message to travel from sender to receiver, while throughput measures the number of messages processed within a given time period. By implementing strategies to reduce latency and increase throughput, we can enhance the overall performance and responsiveness of the system, meeting the demands of high-volume and real-time applications.</a:t>
            </a:r>
          </a:p>
        </p:txBody>
      </p:sp>
      <p:sp>
        <p:nvSpPr>
          <p:cNvPr id="4" name="Slide Number Placeholder 3"/>
          <p:cNvSpPr>
            <a:spLocks noGrp="1"/>
          </p:cNvSpPr>
          <p:nvPr>
            <p:ph type="sldNum" sz="quarter" idx="5"/>
          </p:nvPr>
        </p:nvSpPr>
        <p:spPr/>
        <p:txBody>
          <a:bodyPr/>
          <a:lstStyle/>
          <a:p>
            <a:fld id="{32F9F603-1C3D-4282-A126-C2403FB1CBBF}" type="slidenum">
              <a:rPr lang="en-US" smtClean="0"/>
              <a:t>2</a:t>
            </a:fld>
            <a:endParaRPr lang="en-US"/>
          </a:p>
        </p:txBody>
      </p:sp>
    </p:spTree>
    <p:extLst>
      <p:ext uri="{BB962C8B-B14F-4D97-AF65-F5344CB8AC3E}">
        <p14:creationId xmlns:p14="http://schemas.microsoft.com/office/powerpoint/2010/main" val="25233723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time it takes for a message to travel from the sender to the receiver. Reducing latency is crucial for real-time applications.</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Efficient Protocols</a:t>
            </a:r>
            <a:r>
              <a:rPr lang="en-US" b="0" u="none" dirty="0"/>
              <a:t>: Use lightweight and efficient communication protocols (e.g. AMQP, MQTT) to reduce transmission time.</a:t>
            </a:r>
          </a:p>
          <a:p>
            <a:pPr marL="171450" indent="-171450">
              <a:buFont typeface="Arial" panose="020B0604020202020204" pitchFamily="34" charset="0"/>
              <a:buChar char="•"/>
            </a:pPr>
            <a:r>
              <a:rPr lang="en-US" b="1" u="none" dirty="0"/>
              <a:t>Geographic Proximity</a:t>
            </a:r>
            <a:r>
              <a:rPr lang="en-US" b="0" u="none" dirty="0"/>
              <a:t>: Deploy services closer to users or data sources to minimize network latency.</a:t>
            </a:r>
          </a:p>
          <a:p>
            <a:pPr marL="171450" indent="-171450">
              <a:buFont typeface="Arial" panose="020B0604020202020204" pitchFamily="34" charset="0"/>
              <a:buChar char="•"/>
            </a:pPr>
            <a:r>
              <a:rPr lang="en-US" b="1" u="none" dirty="0"/>
              <a:t>Caching</a:t>
            </a:r>
            <a:r>
              <a:rPr lang="en-US" b="0" u="none" dirty="0"/>
              <a:t>: Cache frequently accessed data to reduce retrieval time and improve response times.</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3</a:t>
            </a:fld>
            <a:endParaRPr lang="en-US"/>
          </a:p>
        </p:txBody>
      </p:sp>
    </p:spTree>
    <p:extLst>
      <p:ext uri="{BB962C8B-B14F-4D97-AF65-F5344CB8AC3E}">
        <p14:creationId xmlns:p14="http://schemas.microsoft.com/office/powerpoint/2010/main" val="25095703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number of messages processed by the system within a given time period. Maximizing throughput is essential for high-volume applications.</a:t>
            </a:r>
          </a:p>
          <a:p>
            <a:endParaRPr lang="en-US" dirty="0"/>
          </a:p>
          <a:p>
            <a:r>
              <a:rPr lang="en-US" b="1" u="sng" dirty="0"/>
              <a:t>Techniques</a:t>
            </a:r>
            <a:endParaRPr lang="en-US" b="0" u="none" dirty="0"/>
          </a:p>
          <a:p>
            <a:pPr marL="228600" indent="-228600">
              <a:buFont typeface="Arial" panose="020B0604020202020204" pitchFamily="34" charset="0"/>
              <a:buChar char="•"/>
            </a:pPr>
            <a:r>
              <a:rPr lang="en-US" b="1" u="none" dirty="0"/>
              <a:t>Batch Processing</a:t>
            </a:r>
            <a:r>
              <a:rPr lang="en-US" b="0" u="none" dirty="0"/>
              <a:t>: Process multiple messages in batches to reduce overhead and improve efficiency.</a:t>
            </a:r>
          </a:p>
          <a:p>
            <a:pPr marL="228600" indent="-228600">
              <a:buFont typeface="Arial" panose="020B0604020202020204" pitchFamily="34" charset="0"/>
              <a:buChar char="•"/>
            </a:pPr>
            <a:r>
              <a:rPr lang="en-US" b="1" u="none" dirty="0"/>
              <a:t>Asynchronous Processing</a:t>
            </a:r>
            <a:r>
              <a:rPr lang="en-US" b="0" u="none" dirty="0"/>
              <a:t>: Decouple message production and consumption to allow parallel processing and higher throughput.</a:t>
            </a:r>
          </a:p>
          <a:p>
            <a:pPr marL="228600" indent="-228600">
              <a:buFont typeface="Arial" panose="020B0604020202020204" pitchFamily="34" charset="0"/>
              <a:buChar char="•"/>
            </a:pPr>
            <a:r>
              <a:rPr lang="en-US" b="1" u="none" dirty="0"/>
              <a:t>Load Balancing</a:t>
            </a:r>
            <a:r>
              <a:rPr lang="en-US" b="0" u="none" dirty="0"/>
              <a:t>: Distribute messages evenly across multiple instance to avoid bottlenecks and optimize resource utilization.</a:t>
            </a:r>
          </a:p>
          <a:p>
            <a:pPr marL="228600" indent="-22860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Increases the system’s capacity to handle large volumes of messages, improving overall efficiency.</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4</a:t>
            </a:fld>
            <a:endParaRPr lang="en-US"/>
          </a:p>
        </p:txBody>
      </p:sp>
    </p:spTree>
    <p:extLst>
      <p:ext uri="{BB962C8B-B14F-4D97-AF65-F5344CB8AC3E}">
        <p14:creationId xmlns:p14="http://schemas.microsoft.com/office/powerpoint/2010/main" val="24717993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Efficient message processing is crucial for maintaining high performance in messaging systems. By optimizing how messages are serialized, transmitted, and processed, we can reduce overhead, improve processing speed, and enhance overall system efficiency. Key techniques include using efficient serialization formats, compressing messages, leveraging parallel processing, and implementing message prioritization. These strategies ensure that messages are handled swiftly and effectively, meeting the demands of high-volume and time-sensitive applications.</a:t>
            </a:r>
          </a:p>
        </p:txBody>
      </p:sp>
      <p:sp>
        <p:nvSpPr>
          <p:cNvPr id="4" name="Slide Number Placeholder 3"/>
          <p:cNvSpPr>
            <a:spLocks noGrp="1"/>
          </p:cNvSpPr>
          <p:nvPr>
            <p:ph type="sldNum" sz="quarter" idx="5"/>
          </p:nvPr>
        </p:nvSpPr>
        <p:spPr/>
        <p:txBody>
          <a:bodyPr/>
          <a:lstStyle/>
          <a:p>
            <a:fld id="{32F9F603-1C3D-4282-A126-C2403FB1CBBF}" type="slidenum">
              <a:rPr lang="en-US" smtClean="0"/>
              <a:t>5</a:t>
            </a:fld>
            <a:endParaRPr lang="en-US"/>
          </a:p>
        </p:txBody>
      </p:sp>
    </p:spTree>
    <p:extLst>
      <p:ext uri="{BB962C8B-B14F-4D97-AF65-F5344CB8AC3E}">
        <p14:creationId xmlns:p14="http://schemas.microsoft.com/office/powerpoint/2010/main" val="18397062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Efficient Serialization</a:t>
            </a:r>
            <a:r>
              <a:rPr lang="en-US" b="0" dirty="0"/>
              <a:t>: Use compact and efficient serialization formats to reduce message size and processing time.</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6</a:t>
            </a:fld>
            <a:endParaRPr lang="en-US"/>
          </a:p>
        </p:txBody>
      </p:sp>
    </p:spTree>
    <p:extLst>
      <p:ext uri="{BB962C8B-B14F-4D97-AF65-F5344CB8AC3E}">
        <p14:creationId xmlns:p14="http://schemas.microsoft.com/office/powerpoint/2010/main" val="36558089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23C276-2849-DB8D-677D-192ED0484A7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A19F979-9356-2452-99DC-1C4625980BE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E8E3C58-F899-1AC8-A357-60E63F1F2733}"/>
              </a:ext>
            </a:extLst>
          </p:cNvPr>
          <p:cNvSpPr>
            <a:spLocks noGrp="1"/>
          </p:cNvSpPr>
          <p:nvPr>
            <p:ph type="body" idx="1"/>
          </p:nvPr>
        </p:nvSpPr>
        <p:spPr/>
        <p:txBody>
          <a:bodyPr/>
          <a:lstStyle/>
          <a:p>
            <a:r>
              <a:rPr lang="en-US" b="1" dirty="0"/>
              <a:t>Compression</a:t>
            </a:r>
            <a:r>
              <a:rPr lang="en-US" b="0" dirty="0"/>
              <a:t>: Compress messages to reduce their size, improving transmission speed and reducing storage requirements.</a:t>
            </a:r>
            <a:endParaRPr lang="en-US" b="1" dirty="0"/>
          </a:p>
        </p:txBody>
      </p:sp>
      <p:sp>
        <p:nvSpPr>
          <p:cNvPr id="4" name="Slide Number Placeholder 3">
            <a:extLst>
              <a:ext uri="{FF2B5EF4-FFF2-40B4-BE49-F238E27FC236}">
                <a16:creationId xmlns:a16="http://schemas.microsoft.com/office/drawing/2014/main" id="{60E1F7DD-1172-3143-395D-D18BA97D2E76}"/>
              </a:ext>
            </a:extLst>
          </p:cNvPr>
          <p:cNvSpPr>
            <a:spLocks noGrp="1"/>
          </p:cNvSpPr>
          <p:nvPr>
            <p:ph type="sldNum" sz="quarter" idx="5"/>
          </p:nvPr>
        </p:nvSpPr>
        <p:spPr/>
        <p:txBody>
          <a:bodyPr/>
          <a:lstStyle/>
          <a:p>
            <a:fld id="{32F9F603-1C3D-4282-A126-C2403FB1CBBF}" type="slidenum">
              <a:rPr lang="en-US" smtClean="0"/>
              <a:t>7</a:t>
            </a:fld>
            <a:endParaRPr lang="en-US"/>
          </a:p>
        </p:txBody>
      </p:sp>
    </p:spTree>
    <p:extLst>
      <p:ext uri="{BB962C8B-B14F-4D97-AF65-F5344CB8AC3E}">
        <p14:creationId xmlns:p14="http://schemas.microsoft.com/office/powerpoint/2010/main" val="20664598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2CD6EE-A49D-3EA1-09D6-3A5CB82B35A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4B8EF4-C97E-6D5B-C532-EEFF8BB92CF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24A39EE-06A8-F297-C1B1-5E2D3ECAB5E5}"/>
              </a:ext>
            </a:extLst>
          </p:cNvPr>
          <p:cNvSpPr>
            <a:spLocks noGrp="1"/>
          </p:cNvSpPr>
          <p:nvPr>
            <p:ph type="body" idx="1"/>
          </p:nvPr>
        </p:nvSpPr>
        <p:spPr/>
        <p:txBody>
          <a:bodyPr/>
          <a:lstStyle/>
          <a:p>
            <a:r>
              <a:rPr lang="en-US" b="1" dirty="0"/>
              <a:t>Parallel Processing:</a:t>
            </a:r>
            <a:r>
              <a:rPr lang="en-US" b="0" dirty="0"/>
              <a:t> Leverage multi-threading or distributed processing to handle multiple messages concurrently, improving processing speed.</a:t>
            </a:r>
            <a:endParaRPr lang="en-US" b="1" dirty="0"/>
          </a:p>
        </p:txBody>
      </p:sp>
      <p:sp>
        <p:nvSpPr>
          <p:cNvPr id="4" name="Slide Number Placeholder 3">
            <a:extLst>
              <a:ext uri="{FF2B5EF4-FFF2-40B4-BE49-F238E27FC236}">
                <a16:creationId xmlns:a16="http://schemas.microsoft.com/office/drawing/2014/main" id="{C02A2F40-608C-FBB7-0072-CCE20A738FCD}"/>
              </a:ext>
            </a:extLst>
          </p:cNvPr>
          <p:cNvSpPr>
            <a:spLocks noGrp="1"/>
          </p:cNvSpPr>
          <p:nvPr>
            <p:ph type="sldNum" sz="quarter" idx="5"/>
          </p:nvPr>
        </p:nvSpPr>
        <p:spPr/>
        <p:txBody>
          <a:bodyPr/>
          <a:lstStyle/>
          <a:p>
            <a:fld id="{32F9F603-1C3D-4282-A126-C2403FB1CBBF}" type="slidenum">
              <a:rPr lang="en-US" smtClean="0"/>
              <a:t>8</a:t>
            </a:fld>
            <a:endParaRPr lang="en-US"/>
          </a:p>
        </p:txBody>
      </p:sp>
    </p:spTree>
    <p:extLst>
      <p:ext uri="{BB962C8B-B14F-4D97-AF65-F5344CB8AC3E}">
        <p14:creationId xmlns:p14="http://schemas.microsoft.com/office/powerpoint/2010/main" val="17974202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F435B2-6AE4-0DCE-36A3-2B240E46811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465AFA1-538D-87B9-0E8E-E6E03F7B44E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1B28B99-6511-7102-B916-E049C19B8CBF}"/>
              </a:ext>
            </a:extLst>
          </p:cNvPr>
          <p:cNvSpPr>
            <a:spLocks noGrp="1"/>
          </p:cNvSpPr>
          <p:nvPr>
            <p:ph type="body" idx="1"/>
          </p:nvPr>
        </p:nvSpPr>
        <p:spPr/>
        <p:txBody>
          <a:bodyPr/>
          <a:lstStyle/>
          <a:p>
            <a:r>
              <a:rPr lang="en-US" b="1" dirty="0"/>
              <a:t>Prioritization</a:t>
            </a:r>
            <a:r>
              <a:rPr lang="en-US" b="0" dirty="0"/>
              <a:t>: Implement message prioritization to ensure that high-priority messages are processed first, enhancing responsiveness.</a:t>
            </a:r>
            <a:endParaRPr lang="en-US" b="1" dirty="0"/>
          </a:p>
        </p:txBody>
      </p:sp>
      <p:sp>
        <p:nvSpPr>
          <p:cNvPr id="4" name="Slide Number Placeholder 3">
            <a:extLst>
              <a:ext uri="{FF2B5EF4-FFF2-40B4-BE49-F238E27FC236}">
                <a16:creationId xmlns:a16="http://schemas.microsoft.com/office/drawing/2014/main" id="{6768DE82-62F5-38E1-5015-9E49BB2B9B24}"/>
              </a:ext>
            </a:extLst>
          </p:cNvPr>
          <p:cNvSpPr>
            <a:spLocks noGrp="1"/>
          </p:cNvSpPr>
          <p:nvPr>
            <p:ph type="sldNum" sz="quarter" idx="5"/>
          </p:nvPr>
        </p:nvSpPr>
        <p:spPr/>
        <p:txBody>
          <a:bodyPr/>
          <a:lstStyle/>
          <a:p>
            <a:fld id="{32F9F603-1C3D-4282-A126-C2403FB1CBBF}" type="slidenum">
              <a:rPr lang="en-US" smtClean="0"/>
              <a:t>9</a:t>
            </a:fld>
            <a:endParaRPr lang="en-US"/>
          </a:p>
        </p:txBody>
      </p:sp>
    </p:spTree>
    <p:extLst>
      <p:ext uri="{BB962C8B-B14F-4D97-AF65-F5344CB8AC3E}">
        <p14:creationId xmlns:p14="http://schemas.microsoft.com/office/powerpoint/2010/main" val="181634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0043B-6224-465D-0F7B-4852EE2CA5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579079-944B-0095-130F-3278D6BDA5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38266783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053471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alphaModFix amt="50000"/>
            <a:lum/>
          </a:blip>
          <a:srcRect/>
          <a:stretch>
            <a:fillRect t="-1000" b="-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224046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A30CA-596E-9F1D-F9FF-940D0F445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3C9D81-DD48-8ACD-F4AE-ACB15ED02B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977065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alphaModFix amt="40000"/>
            <a:lum/>
          </a:blip>
          <a:srcRect/>
          <a:stretch>
            <a:fillRect t="-1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8EAEC-B95C-65BC-4502-7D97E3C0AF7E}"/>
              </a:ext>
            </a:extLst>
          </p:cNvPr>
          <p:cNvSpPr>
            <a:spLocks noGrp="1"/>
          </p:cNvSpPr>
          <p:nvPr>
            <p:ph type="title"/>
          </p:nvPr>
        </p:nvSpPr>
        <p:spPr>
          <a:xfrm>
            <a:off x="831850" y="1709738"/>
            <a:ext cx="10515600" cy="2852737"/>
          </a:xfrm>
        </p:spPr>
        <p:txBody>
          <a:bodyPr anchor="b"/>
          <a:lstStyle>
            <a:lvl1pPr>
              <a:defRPr sz="6000">
                <a:solidFill>
                  <a:srgbClr val="DC2626"/>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E366EA22-1829-9873-41BB-2AC84387A1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418339862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99A05-1D32-B2BB-6DFD-5E8D0587F0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A0B571-2A63-6AAB-43A9-3828341729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B7DC5E-E2D6-9942-3C2B-7BD7FDAB63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4443959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669A1-55DC-DC50-87BF-D5BDB70AC2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7CA8FD-8E4B-DC37-0FA9-9CCB5049C2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A4DE6B-8608-EC30-2A21-442ED52D53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871EC2-6478-BAB1-9AFA-F035937619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6B5CAE-6CFF-DF5F-15F6-D2944FD798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1880934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BE317-2F3D-7689-9B75-7823A6F4AE7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4305741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853674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2F2DC-633B-7099-E55B-E7F0C97D42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DF66C9-99F8-1F9A-FB0F-D620957240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7B37DD-B752-0452-3037-99E6CF38BE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1058407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01AB9-C489-81EE-3666-C42F2F1546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CC6C9B-AD44-2D57-249F-B432EA5006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05DCE6-1C6A-6470-4FD9-96DCECE492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59006847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473602-DAB9-2CE3-D538-F5E54C45D2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CFA6F94-FC8D-2818-E06B-1C1361394C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A0050781-B5CD-B274-A77F-5FEF2B5DDEF1}"/>
              </a:ext>
            </a:extLst>
          </p:cNvPr>
          <p:cNvSpPr txBox="1"/>
          <p:nvPr userDrawn="1"/>
        </p:nvSpPr>
        <p:spPr>
          <a:xfrm>
            <a:off x="3494649" y="6437735"/>
            <a:ext cx="5195013" cy="276999"/>
          </a:xfrm>
          <a:prstGeom prst="rect">
            <a:avLst/>
          </a:prstGeom>
          <a:noFill/>
        </p:spPr>
        <p:txBody>
          <a:bodyPr wrap="none" rtlCol="0">
            <a:spAutoFit/>
          </a:bodyPr>
          <a:lstStyle/>
          <a:p>
            <a:pPr algn="ctr"/>
            <a:r>
              <a:rPr lang="en-US" sz="1200" b="1" kern="1200" dirty="0">
                <a:solidFill>
                  <a:srgbClr val="6B7280"/>
                </a:solidFill>
                <a:latin typeface="+mn-lt"/>
                <a:ea typeface="+mn-ea"/>
                <a:cs typeface="+mn-cs"/>
              </a:rPr>
              <a:t>Unlock the Power of Messaging Patterns: Fundamentals of Messaging Patterns</a:t>
            </a:r>
          </a:p>
        </p:txBody>
      </p:sp>
    </p:spTree>
    <p:extLst>
      <p:ext uri="{BB962C8B-B14F-4D97-AF65-F5344CB8AC3E}">
        <p14:creationId xmlns:p14="http://schemas.microsoft.com/office/powerpoint/2010/main" val="28027234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rgbClr val="1E3A8A"/>
          </a:solidFill>
          <a:latin typeface="Kamerik205 8" panose="020B08030306000200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94843"/>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9484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9484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9484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9484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3326732"/>
      </p:ext>
    </p:extLst>
  </p:cSld>
  <p:clrMap bg1="lt1" tx1="dk1" bg2="lt2" tx2="dk2" accent1="accent1" accent2="accent2" accent3="accent3" accent4="accent4" accent5="accent5" accent6="accent6" hlink="hlink" folHlink="folHlink"/>
  <p:sldLayoutIdLst>
    <p:sldLayoutId id="2147483659" r:id="rId1"/>
    <p:sldLayoutId id="2147483660" r:id="rId2"/>
  </p:sldLayoutIdLst>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38385E-BBDA-5A1F-43A0-FD131668A57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5D632CB-4391-28EE-6E98-5386F275DB24}"/>
              </a:ext>
            </a:extLst>
          </p:cNvPr>
          <p:cNvSpPr>
            <a:spLocks noGrp="1"/>
          </p:cNvSpPr>
          <p:nvPr>
            <p:ph type="title"/>
          </p:nvPr>
        </p:nvSpPr>
        <p:spPr/>
        <p:txBody>
          <a:bodyPr/>
          <a:lstStyle/>
          <a:p>
            <a:r>
              <a:rPr lang="en-US" dirty="0"/>
              <a:t>Performance</a:t>
            </a:r>
          </a:p>
        </p:txBody>
      </p:sp>
      <p:sp>
        <p:nvSpPr>
          <p:cNvPr id="3" name="Text Placeholder 2">
            <a:extLst>
              <a:ext uri="{FF2B5EF4-FFF2-40B4-BE49-F238E27FC236}">
                <a16:creationId xmlns:a16="http://schemas.microsoft.com/office/drawing/2014/main" id="{A78782B0-F558-D0E9-5E44-C2E29A2EB12E}"/>
              </a:ext>
            </a:extLst>
          </p:cNvPr>
          <p:cNvSpPr>
            <a:spLocks noGrp="1"/>
          </p:cNvSpPr>
          <p:nvPr>
            <p:ph type="body" idx="1"/>
          </p:nvPr>
        </p:nvSpPr>
        <p:spPr/>
        <p:txBody>
          <a:bodyPr/>
          <a:lstStyle/>
          <a:p>
            <a:r>
              <a:rPr lang="en-US" dirty="0">
                <a:solidFill>
                  <a:srgbClr val="094843"/>
                </a:solidFill>
              </a:rPr>
              <a:t>Design Considerations</a:t>
            </a:r>
          </a:p>
        </p:txBody>
      </p:sp>
    </p:spTree>
    <p:extLst>
      <p:ext uri="{BB962C8B-B14F-4D97-AF65-F5344CB8AC3E}">
        <p14:creationId xmlns:p14="http://schemas.microsoft.com/office/powerpoint/2010/main" val="119055313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E410C2-C5EE-1AE5-790A-4BA72EBDE57A}"/>
              </a:ext>
            </a:extLst>
          </p:cNvPr>
          <p:cNvSpPr>
            <a:spLocks noGrp="1"/>
          </p:cNvSpPr>
          <p:nvPr>
            <p:ph type="title"/>
          </p:nvPr>
        </p:nvSpPr>
        <p:spPr/>
        <p:txBody>
          <a:bodyPr/>
          <a:lstStyle/>
          <a:p>
            <a:r>
              <a:rPr lang="en-US" dirty="0"/>
              <a:t>Monitoring &amp; Tuning Performance</a:t>
            </a:r>
          </a:p>
        </p:txBody>
      </p:sp>
      <p:pic>
        <p:nvPicPr>
          <p:cNvPr id="5" name="Content Placeholder 4">
            <a:extLst>
              <a:ext uri="{FF2B5EF4-FFF2-40B4-BE49-F238E27FC236}">
                <a16:creationId xmlns:a16="http://schemas.microsoft.com/office/drawing/2014/main" id="{D610CAB2-7FB8-2F07-2E57-91E195012366}"/>
              </a:ext>
            </a:extLst>
          </p:cNvPr>
          <p:cNvPicPr>
            <a:picLocks noGrp="1" noChangeAspect="1"/>
          </p:cNvPicPr>
          <p:nvPr>
            <p:ph idx="1"/>
          </p:nvPr>
        </p:nvPicPr>
        <p:blipFill>
          <a:blip r:embed="rId3"/>
          <a:stretch>
            <a:fillRect/>
          </a:stretch>
        </p:blipFill>
        <p:spPr>
          <a:xfrm>
            <a:off x="2832496" y="1825625"/>
            <a:ext cx="6527007" cy="4351338"/>
          </a:xfrm>
        </p:spPr>
      </p:pic>
    </p:spTree>
    <p:extLst>
      <p:ext uri="{BB962C8B-B14F-4D97-AF65-F5344CB8AC3E}">
        <p14:creationId xmlns:p14="http://schemas.microsoft.com/office/powerpoint/2010/main" val="194106236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509893-3CA3-3F57-C957-6B2D1BB7A052}"/>
              </a:ext>
            </a:extLst>
          </p:cNvPr>
          <p:cNvSpPr>
            <a:spLocks noGrp="1"/>
          </p:cNvSpPr>
          <p:nvPr>
            <p:ph type="title"/>
          </p:nvPr>
        </p:nvSpPr>
        <p:spPr/>
        <p:txBody>
          <a:bodyPr/>
          <a:lstStyle/>
          <a:p>
            <a:r>
              <a:rPr lang="en-US" dirty="0"/>
              <a:t>Monitoring &amp; Tuning Performance</a:t>
            </a:r>
          </a:p>
        </p:txBody>
      </p:sp>
      <p:pic>
        <p:nvPicPr>
          <p:cNvPr id="6" name="Content Placeholder 5">
            <a:extLst>
              <a:ext uri="{FF2B5EF4-FFF2-40B4-BE49-F238E27FC236}">
                <a16:creationId xmlns:a16="http://schemas.microsoft.com/office/drawing/2014/main" id="{393C3C2A-9598-F584-A98F-AFE439128AF9}"/>
              </a:ext>
            </a:extLst>
          </p:cNvPr>
          <p:cNvPicPr>
            <a:picLocks noGrp="1" noChangeAspect="1"/>
          </p:cNvPicPr>
          <p:nvPr>
            <p:ph sz="half" idx="1"/>
          </p:nvPr>
        </p:nvPicPr>
        <p:blipFill>
          <a:blip r:embed="rId3"/>
          <a:stretch>
            <a:fillRect/>
          </a:stretch>
        </p:blipFill>
        <p:spPr>
          <a:xfrm>
            <a:off x="838200" y="2274094"/>
            <a:ext cx="5181600" cy="3454400"/>
          </a:xfrm>
        </p:spPr>
      </p:pic>
      <p:sp>
        <p:nvSpPr>
          <p:cNvPr id="7" name="Rectangle: Rounded Corners 6">
            <a:extLst>
              <a:ext uri="{FF2B5EF4-FFF2-40B4-BE49-F238E27FC236}">
                <a16:creationId xmlns:a16="http://schemas.microsoft.com/office/drawing/2014/main" id="{9E6CF492-78BD-513B-5861-CDFE7A61621C}"/>
              </a:ext>
            </a:extLst>
          </p:cNvPr>
          <p:cNvSpPr/>
          <p:nvPr/>
        </p:nvSpPr>
        <p:spPr>
          <a:xfrm>
            <a:off x="6964680" y="194173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Performance Metrics</a:t>
            </a:r>
          </a:p>
        </p:txBody>
      </p:sp>
    </p:spTree>
    <p:extLst>
      <p:ext uri="{BB962C8B-B14F-4D97-AF65-F5344CB8AC3E}">
        <p14:creationId xmlns:p14="http://schemas.microsoft.com/office/powerpoint/2010/main" val="62029585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44BC80-927D-A2EF-F250-2458E309C1E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64A90B-D41D-8DAF-1DAA-BB4D48652B81}"/>
              </a:ext>
            </a:extLst>
          </p:cNvPr>
          <p:cNvSpPr>
            <a:spLocks noGrp="1"/>
          </p:cNvSpPr>
          <p:nvPr>
            <p:ph type="title"/>
          </p:nvPr>
        </p:nvSpPr>
        <p:spPr/>
        <p:txBody>
          <a:bodyPr/>
          <a:lstStyle/>
          <a:p>
            <a:r>
              <a:rPr lang="en-US" dirty="0"/>
              <a:t>Monitoring &amp; Tuning Performance</a:t>
            </a:r>
          </a:p>
        </p:txBody>
      </p:sp>
      <p:pic>
        <p:nvPicPr>
          <p:cNvPr id="6" name="Content Placeholder 5">
            <a:extLst>
              <a:ext uri="{FF2B5EF4-FFF2-40B4-BE49-F238E27FC236}">
                <a16:creationId xmlns:a16="http://schemas.microsoft.com/office/drawing/2014/main" id="{00DFBACE-F924-AC57-B040-4C74EEB93230}"/>
              </a:ext>
            </a:extLst>
          </p:cNvPr>
          <p:cNvPicPr>
            <a:picLocks noGrp="1" noChangeAspect="1"/>
          </p:cNvPicPr>
          <p:nvPr>
            <p:ph sz="half" idx="1"/>
          </p:nvPr>
        </p:nvPicPr>
        <p:blipFill>
          <a:blip r:embed="rId3"/>
          <a:stretch>
            <a:fillRect/>
          </a:stretch>
        </p:blipFill>
        <p:spPr>
          <a:xfrm>
            <a:off x="838200" y="2274094"/>
            <a:ext cx="5181600" cy="3454400"/>
          </a:xfrm>
        </p:spPr>
      </p:pic>
      <p:sp>
        <p:nvSpPr>
          <p:cNvPr id="7" name="Rectangle: Rounded Corners 6">
            <a:extLst>
              <a:ext uri="{FF2B5EF4-FFF2-40B4-BE49-F238E27FC236}">
                <a16:creationId xmlns:a16="http://schemas.microsoft.com/office/drawing/2014/main" id="{0FB6B7BB-5CC7-AEA8-ED08-14678582F099}"/>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Performance Metrics</a:t>
            </a:r>
          </a:p>
        </p:txBody>
      </p:sp>
      <p:sp>
        <p:nvSpPr>
          <p:cNvPr id="8" name="Rectangle: Rounded Corners 7">
            <a:extLst>
              <a:ext uri="{FF2B5EF4-FFF2-40B4-BE49-F238E27FC236}">
                <a16:creationId xmlns:a16="http://schemas.microsoft.com/office/drawing/2014/main" id="{7FC34088-C536-F8AA-9729-58A2D4657402}"/>
              </a:ext>
            </a:extLst>
          </p:cNvPr>
          <p:cNvSpPr/>
          <p:nvPr/>
        </p:nvSpPr>
        <p:spPr>
          <a:xfrm>
            <a:off x="6964680" y="305425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Logging and Tracing</a:t>
            </a:r>
          </a:p>
        </p:txBody>
      </p:sp>
    </p:spTree>
    <p:extLst>
      <p:ext uri="{BB962C8B-B14F-4D97-AF65-F5344CB8AC3E}">
        <p14:creationId xmlns:p14="http://schemas.microsoft.com/office/powerpoint/2010/main" val="3254041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97E96E-9487-BDCD-F63D-6C4AA7711B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0BE74FD-A49C-8F82-2DF9-ACFC0AD49853}"/>
              </a:ext>
            </a:extLst>
          </p:cNvPr>
          <p:cNvSpPr>
            <a:spLocks noGrp="1"/>
          </p:cNvSpPr>
          <p:nvPr>
            <p:ph type="title"/>
          </p:nvPr>
        </p:nvSpPr>
        <p:spPr/>
        <p:txBody>
          <a:bodyPr/>
          <a:lstStyle/>
          <a:p>
            <a:r>
              <a:rPr lang="en-US" dirty="0"/>
              <a:t>Monitoring &amp; Tuning Performance</a:t>
            </a:r>
          </a:p>
        </p:txBody>
      </p:sp>
      <p:pic>
        <p:nvPicPr>
          <p:cNvPr id="6" name="Content Placeholder 5">
            <a:extLst>
              <a:ext uri="{FF2B5EF4-FFF2-40B4-BE49-F238E27FC236}">
                <a16:creationId xmlns:a16="http://schemas.microsoft.com/office/drawing/2014/main" id="{D2654A18-20C8-3A6E-EBCC-AFDC2085CC8C}"/>
              </a:ext>
            </a:extLst>
          </p:cNvPr>
          <p:cNvPicPr>
            <a:picLocks noGrp="1" noChangeAspect="1"/>
          </p:cNvPicPr>
          <p:nvPr>
            <p:ph sz="half" idx="1"/>
          </p:nvPr>
        </p:nvPicPr>
        <p:blipFill>
          <a:blip r:embed="rId3"/>
          <a:stretch>
            <a:fillRect/>
          </a:stretch>
        </p:blipFill>
        <p:spPr>
          <a:xfrm>
            <a:off x="838200" y="2274094"/>
            <a:ext cx="5181600" cy="3454400"/>
          </a:xfrm>
        </p:spPr>
      </p:pic>
      <p:sp>
        <p:nvSpPr>
          <p:cNvPr id="7" name="Rectangle: Rounded Corners 6">
            <a:extLst>
              <a:ext uri="{FF2B5EF4-FFF2-40B4-BE49-F238E27FC236}">
                <a16:creationId xmlns:a16="http://schemas.microsoft.com/office/drawing/2014/main" id="{3FB0B6E2-12C3-8471-C79A-5F20A5070672}"/>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Performance Metrics</a:t>
            </a:r>
          </a:p>
        </p:txBody>
      </p:sp>
      <p:sp>
        <p:nvSpPr>
          <p:cNvPr id="8" name="Rectangle: Rounded Corners 7">
            <a:extLst>
              <a:ext uri="{FF2B5EF4-FFF2-40B4-BE49-F238E27FC236}">
                <a16:creationId xmlns:a16="http://schemas.microsoft.com/office/drawing/2014/main" id="{D630BA6E-C784-8C9E-6993-E18153EAF828}"/>
              </a:ext>
            </a:extLst>
          </p:cNvPr>
          <p:cNvSpPr/>
          <p:nvPr/>
        </p:nvSpPr>
        <p:spPr>
          <a:xfrm>
            <a:off x="6964680" y="305425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Logging and Tracing</a:t>
            </a:r>
          </a:p>
        </p:txBody>
      </p:sp>
      <p:sp>
        <p:nvSpPr>
          <p:cNvPr id="9" name="Rectangle: Rounded Corners 8">
            <a:extLst>
              <a:ext uri="{FF2B5EF4-FFF2-40B4-BE49-F238E27FC236}">
                <a16:creationId xmlns:a16="http://schemas.microsoft.com/office/drawing/2014/main" id="{60446A4B-45D8-7C3E-3EB6-5FB37F8E29EF}"/>
              </a:ext>
            </a:extLst>
          </p:cNvPr>
          <p:cNvSpPr/>
          <p:nvPr/>
        </p:nvSpPr>
        <p:spPr>
          <a:xfrm>
            <a:off x="6964680" y="416677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Automated Alerts</a:t>
            </a:r>
          </a:p>
        </p:txBody>
      </p:sp>
    </p:spTree>
    <p:extLst>
      <p:ext uri="{BB962C8B-B14F-4D97-AF65-F5344CB8AC3E}">
        <p14:creationId xmlns:p14="http://schemas.microsoft.com/office/powerpoint/2010/main" val="394750502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04B0337-9A21-FFE4-4481-03875E26904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9C624B9-0E75-0C47-0A09-A4FF4C1C5EC2}"/>
              </a:ext>
            </a:extLst>
          </p:cNvPr>
          <p:cNvSpPr>
            <a:spLocks noGrp="1"/>
          </p:cNvSpPr>
          <p:nvPr>
            <p:ph type="title"/>
          </p:nvPr>
        </p:nvSpPr>
        <p:spPr/>
        <p:txBody>
          <a:bodyPr/>
          <a:lstStyle/>
          <a:p>
            <a:r>
              <a:rPr lang="en-US" dirty="0"/>
              <a:t>Monitoring &amp; Tuning Performance</a:t>
            </a:r>
          </a:p>
        </p:txBody>
      </p:sp>
      <p:pic>
        <p:nvPicPr>
          <p:cNvPr id="6" name="Content Placeholder 5">
            <a:extLst>
              <a:ext uri="{FF2B5EF4-FFF2-40B4-BE49-F238E27FC236}">
                <a16:creationId xmlns:a16="http://schemas.microsoft.com/office/drawing/2014/main" id="{AE6E486D-2A20-7E7C-2992-F1D438B33A88}"/>
              </a:ext>
            </a:extLst>
          </p:cNvPr>
          <p:cNvPicPr>
            <a:picLocks noGrp="1" noChangeAspect="1"/>
          </p:cNvPicPr>
          <p:nvPr>
            <p:ph sz="half" idx="1"/>
          </p:nvPr>
        </p:nvPicPr>
        <p:blipFill>
          <a:blip r:embed="rId3"/>
          <a:stretch>
            <a:fillRect/>
          </a:stretch>
        </p:blipFill>
        <p:spPr>
          <a:xfrm>
            <a:off x="838200" y="2274094"/>
            <a:ext cx="5181600" cy="3454400"/>
          </a:xfrm>
        </p:spPr>
      </p:pic>
      <p:sp>
        <p:nvSpPr>
          <p:cNvPr id="7" name="Rectangle: Rounded Corners 6">
            <a:extLst>
              <a:ext uri="{FF2B5EF4-FFF2-40B4-BE49-F238E27FC236}">
                <a16:creationId xmlns:a16="http://schemas.microsoft.com/office/drawing/2014/main" id="{1F666363-B89C-8CAD-0DB6-695A7AB4C10E}"/>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Performance Metrics</a:t>
            </a:r>
          </a:p>
        </p:txBody>
      </p:sp>
      <p:sp>
        <p:nvSpPr>
          <p:cNvPr id="8" name="Rectangle: Rounded Corners 7">
            <a:extLst>
              <a:ext uri="{FF2B5EF4-FFF2-40B4-BE49-F238E27FC236}">
                <a16:creationId xmlns:a16="http://schemas.microsoft.com/office/drawing/2014/main" id="{493D4A7E-3ED3-3CDB-BFE2-6B1B3385B76E}"/>
              </a:ext>
            </a:extLst>
          </p:cNvPr>
          <p:cNvSpPr/>
          <p:nvPr/>
        </p:nvSpPr>
        <p:spPr>
          <a:xfrm>
            <a:off x="6964680" y="305425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Logging and Tracing</a:t>
            </a:r>
          </a:p>
        </p:txBody>
      </p:sp>
      <p:sp>
        <p:nvSpPr>
          <p:cNvPr id="9" name="Rectangle: Rounded Corners 8">
            <a:extLst>
              <a:ext uri="{FF2B5EF4-FFF2-40B4-BE49-F238E27FC236}">
                <a16:creationId xmlns:a16="http://schemas.microsoft.com/office/drawing/2014/main" id="{69F7AFED-13D4-A486-0CCD-372A0FFB3C71}"/>
              </a:ext>
            </a:extLst>
          </p:cNvPr>
          <p:cNvSpPr/>
          <p:nvPr/>
        </p:nvSpPr>
        <p:spPr>
          <a:xfrm>
            <a:off x="6964680" y="416677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Automated Alerts</a:t>
            </a:r>
          </a:p>
        </p:txBody>
      </p:sp>
      <p:sp>
        <p:nvSpPr>
          <p:cNvPr id="10" name="Rectangle: Rounded Corners 9">
            <a:extLst>
              <a:ext uri="{FF2B5EF4-FFF2-40B4-BE49-F238E27FC236}">
                <a16:creationId xmlns:a16="http://schemas.microsoft.com/office/drawing/2014/main" id="{E9EA6C85-0EFB-1076-FD74-72AF57F71B1D}"/>
              </a:ext>
            </a:extLst>
          </p:cNvPr>
          <p:cNvSpPr/>
          <p:nvPr/>
        </p:nvSpPr>
        <p:spPr>
          <a:xfrm>
            <a:off x="6964680" y="527929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Continuous Tuning</a:t>
            </a:r>
          </a:p>
        </p:txBody>
      </p:sp>
    </p:spTree>
    <p:extLst>
      <p:ext uri="{BB962C8B-B14F-4D97-AF65-F5344CB8AC3E}">
        <p14:creationId xmlns:p14="http://schemas.microsoft.com/office/powerpoint/2010/main" val="256690489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517C77-2A10-C937-3BE9-9C5C5C864EA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E672DBB-5E78-06E2-D719-5F7C3C17BAF5}"/>
              </a:ext>
            </a:extLst>
          </p:cNvPr>
          <p:cNvSpPr>
            <a:spLocks noGrp="1"/>
          </p:cNvSpPr>
          <p:nvPr>
            <p:ph type="title"/>
          </p:nvPr>
        </p:nvSpPr>
        <p:spPr/>
        <p:txBody>
          <a:bodyPr/>
          <a:lstStyle/>
          <a:p>
            <a:r>
              <a:rPr lang="en-US" dirty="0"/>
              <a:t>Recap: Performance</a:t>
            </a:r>
          </a:p>
        </p:txBody>
      </p:sp>
      <p:sp>
        <p:nvSpPr>
          <p:cNvPr id="7" name="Rectangle: Rounded Corners 6">
            <a:extLst>
              <a:ext uri="{FF2B5EF4-FFF2-40B4-BE49-F238E27FC236}">
                <a16:creationId xmlns:a16="http://schemas.microsoft.com/office/drawing/2014/main" id="{EE26C0E1-76AD-56C1-16C0-3BD0557E7F3D}"/>
              </a:ext>
            </a:extLst>
          </p:cNvPr>
          <p:cNvSpPr/>
          <p:nvPr/>
        </p:nvSpPr>
        <p:spPr>
          <a:xfrm>
            <a:off x="818707"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Latency and Throughput</a:t>
            </a:r>
          </a:p>
        </p:txBody>
      </p:sp>
      <p:sp>
        <p:nvSpPr>
          <p:cNvPr id="8" name="Rectangle: Rounded Corners 7">
            <a:extLst>
              <a:ext uri="{FF2B5EF4-FFF2-40B4-BE49-F238E27FC236}">
                <a16:creationId xmlns:a16="http://schemas.microsoft.com/office/drawing/2014/main" id="{0DA7DB47-0385-D9B4-B960-36A77EF49C0E}"/>
              </a:ext>
            </a:extLst>
          </p:cNvPr>
          <p:cNvSpPr/>
          <p:nvPr/>
        </p:nvSpPr>
        <p:spPr>
          <a:xfrm>
            <a:off x="4596809"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Message Processing</a:t>
            </a:r>
          </a:p>
        </p:txBody>
      </p:sp>
      <p:sp>
        <p:nvSpPr>
          <p:cNvPr id="9" name="Rectangle: Rounded Corners 8">
            <a:extLst>
              <a:ext uri="{FF2B5EF4-FFF2-40B4-BE49-F238E27FC236}">
                <a16:creationId xmlns:a16="http://schemas.microsoft.com/office/drawing/2014/main" id="{E5CF0CDD-3712-CB13-2619-074B358FB9AC}"/>
              </a:ext>
            </a:extLst>
          </p:cNvPr>
          <p:cNvSpPr/>
          <p:nvPr/>
        </p:nvSpPr>
        <p:spPr>
          <a:xfrm>
            <a:off x="8355419"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Monitoring and Tuning</a:t>
            </a:r>
          </a:p>
        </p:txBody>
      </p:sp>
    </p:spTree>
    <p:extLst>
      <p:ext uri="{BB962C8B-B14F-4D97-AF65-F5344CB8AC3E}">
        <p14:creationId xmlns:p14="http://schemas.microsoft.com/office/powerpoint/2010/main" val="242468778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BB656-BCC9-FC43-9FE9-977CDB9E768A}"/>
              </a:ext>
            </a:extLst>
          </p:cNvPr>
          <p:cNvSpPr>
            <a:spLocks noGrp="1"/>
          </p:cNvSpPr>
          <p:nvPr>
            <p:ph type="title"/>
          </p:nvPr>
        </p:nvSpPr>
        <p:spPr>
          <a:xfrm>
            <a:off x="3000935" y="2766218"/>
            <a:ext cx="6190129" cy="1325563"/>
          </a:xfrm>
        </p:spPr>
        <p:txBody>
          <a:bodyPr>
            <a:normAutofit fontScale="90000"/>
          </a:bodyPr>
          <a:lstStyle/>
          <a:p>
            <a:pPr algn="ctr"/>
            <a:r>
              <a:rPr lang="en-US" dirty="0"/>
              <a:t>Minimizing Latency and Maximizing Throughput</a:t>
            </a:r>
          </a:p>
        </p:txBody>
      </p:sp>
    </p:spTree>
    <p:extLst>
      <p:ext uri="{BB962C8B-B14F-4D97-AF65-F5344CB8AC3E}">
        <p14:creationId xmlns:p14="http://schemas.microsoft.com/office/powerpoint/2010/main" val="172041024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719F3-0CBE-4349-7225-3C5467FF797C}"/>
              </a:ext>
            </a:extLst>
          </p:cNvPr>
          <p:cNvSpPr>
            <a:spLocks noGrp="1"/>
          </p:cNvSpPr>
          <p:nvPr>
            <p:ph type="title"/>
          </p:nvPr>
        </p:nvSpPr>
        <p:spPr/>
        <p:txBody>
          <a:bodyPr/>
          <a:lstStyle/>
          <a:p>
            <a:r>
              <a:rPr lang="en-US" dirty="0"/>
              <a:t>Latency</a:t>
            </a:r>
          </a:p>
        </p:txBody>
      </p:sp>
      <p:pic>
        <p:nvPicPr>
          <p:cNvPr id="7" name="Content Placeholder 6">
            <a:extLst>
              <a:ext uri="{FF2B5EF4-FFF2-40B4-BE49-F238E27FC236}">
                <a16:creationId xmlns:a16="http://schemas.microsoft.com/office/drawing/2014/main" id="{1938DA7B-C174-25EA-4767-8454EF0A5F6B}"/>
              </a:ext>
            </a:extLst>
          </p:cNvPr>
          <p:cNvPicPr>
            <a:picLocks noGrp="1" noChangeAspect="1"/>
          </p:cNvPicPr>
          <p:nvPr>
            <p:ph sz="half" idx="1"/>
          </p:nvPr>
        </p:nvPicPr>
        <p:blipFill>
          <a:blip r:embed="rId3"/>
          <a:stretch>
            <a:fillRect/>
          </a:stretch>
        </p:blipFill>
        <p:spPr>
          <a:xfrm>
            <a:off x="838200" y="2273963"/>
            <a:ext cx="5181600" cy="3454661"/>
          </a:xfrm>
        </p:spPr>
      </p:pic>
      <p:sp>
        <p:nvSpPr>
          <p:cNvPr id="5" name="TextBox 4">
            <a:extLst>
              <a:ext uri="{FF2B5EF4-FFF2-40B4-BE49-F238E27FC236}">
                <a16:creationId xmlns:a16="http://schemas.microsoft.com/office/drawing/2014/main" id="{3EFA3FD4-1454-C8F0-67D6-8656D107D17F}"/>
              </a:ext>
            </a:extLst>
          </p:cNvPr>
          <p:cNvSpPr txBox="1"/>
          <p:nvPr/>
        </p:nvSpPr>
        <p:spPr>
          <a:xfrm>
            <a:off x="838200" y="1229023"/>
            <a:ext cx="6309228" cy="461665"/>
          </a:xfrm>
          <a:prstGeom prst="rect">
            <a:avLst/>
          </a:prstGeom>
          <a:noFill/>
        </p:spPr>
        <p:txBody>
          <a:bodyPr wrap="none" rtlCol="0">
            <a:spAutoFit/>
          </a:bodyPr>
          <a:lstStyle/>
          <a:p>
            <a:r>
              <a:rPr lang="en-US" sz="2400" b="1" dirty="0">
                <a:solidFill>
                  <a:srgbClr val="6B7280"/>
                </a:solidFill>
              </a:rPr>
              <a:t>Minimizing Latency and Maximizing Throughput</a:t>
            </a:r>
          </a:p>
        </p:txBody>
      </p:sp>
      <p:sp>
        <p:nvSpPr>
          <p:cNvPr id="8" name="Rectangle: Rounded Corners 7">
            <a:extLst>
              <a:ext uri="{FF2B5EF4-FFF2-40B4-BE49-F238E27FC236}">
                <a16:creationId xmlns:a16="http://schemas.microsoft.com/office/drawing/2014/main" id="{6D3CB47A-A3FB-6C40-C70C-ED9E2CD6C7CF}"/>
              </a:ext>
            </a:extLst>
          </p:cNvPr>
          <p:cNvSpPr/>
          <p:nvPr/>
        </p:nvSpPr>
        <p:spPr>
          <a:xfrm>
            <a:off x="6964680" y="2500006"/>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Efficient Protocols</a:t>
            </a:r>
          </a:p>
        </p:txBody>
      </p:sp>
      <p:sp>
        <p:nvSpPr>
          <p:cNvPr id="9" name="Rectangle: Rounded Corners 8">
            <a:extLst>
              <a:ext uri="{FF2B5EF4-FFF2-40B4-BE49-F238E27FC236}">
                <a16:creationId xmlns:a16="http://schemas.microsoft.com/office/drawing/2014/main" id="{74ABE279-9BC9-D09A-8C67-97227EC16D10}"/>
              </a:ext>
            </a:extLst>
          </p:cNvPr>
          <p:cNvSpPr/>
          <p:nvPr/>
        </p:nvSpPr>
        <p:spPr>
          <a:xfrm>
            <a:off x="6964680" y="3612526"/>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Geographic Proximity</a:t>
            </a:r>
          </a:p>
        </p:txBody>
      </p:sp>
      <p:sp>
        <p:nvSpPr>
          <p:cNvPr id="10" name="Rectangle: Rounded Corners 9">
            <a:extLst>
              <a:ext uri="{FF2B5EF4-FFF2-40B4-BE49-F238E27FC236}">
                <a16:creationId xmlns:a16="http://schemas.microsoft.com/office/drawing/2014/main" id="{9165B803-9583-B107-2DFB-1A87F002F622}"/>
              </a:ext>
            </a:extLst>
          </p:cNvPr>
          <p:cNvSpPr/>
          <p:nvPr/>
        </p:nvSpPr>
        <p:spPr>
          <a:xfrm>
            <a:off x="6964680" y="4725046"/>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Caching</a:t>
            </a:r>
          </a:p>
        </p:txBody>
      </p:sp>
    </p:spTree>
    <p:extLst>
      <p:ext uri="{BB962C8B-B14F-4D97-AF65-F5344CB8AC3E}">
        <p14:creationId xmlns:p14="http://schemas.microsoft.com/office/powerpoint/2010/main" val="70201836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7D83A-E20F-0EA0-3995-024B851EF05E}"/>
              </a:ext>
            </a:extLst>
          </p:cNvPr>
          <p:cNvSpPr>
            <a:spLocks noGrp="1"/>
          </p:cNvSpPr>
          <p:nvPr>
            <p:ph type="title"/>
          </p:nvPr>
        </p:nvSpPr>
        <p:spPr/>
        <p:txBody>
          <a:bodyPr/>
          <a:lstStyle/>
          <a:p>
            <a:r>
              <a:rPr lang="en-US" dirty="0" err="1"/>
              <a:t>Thrroughput</a:t>
            </a:r>
            <a:endParaRPr lang="en-US" dirty="0"/>
          </a:p>
        </p:txBody>
      </p:sp>
      <p:pic>
        <p:nvPicPr>
          <p:cNvPr id="10" name="Content Placeholder 9">
            <a:extLst>
              <a:ext uri="{FF2B5EF4-FFF2-40B4-BE49-F238E27FC236}">
                <a16:creationId xmlns:a16="http://schemas.microsoft.com/office/drawing/2014/main" id="{D4BC6A80-4AF3-272C-E086-4D2CECF55339}"/>
              </a:ext>
            </a:extLst>
          </p:cNvPr>
          <p:cNvPicPr>
            <a:picLocks noGrp="1" noChangeAspect="1"/>
          </p:cNvPicPr>
          <p:nvPr>
            <p:ph sz="half" idx="1"/>
          </p:nvPr>
        </p:nvPicPr>
        <p:blipFill>
          <a:blip r:embed="rId3"/>
          <a:stretch>
            <a:fillRect/>
          </a:stretch>
        </p:blipFill>
        <p:spPr>
          <a:xfrm>
            <a:off x="838200" y="2549307"/>
            <a:ext cx="5181600" cy="2903973"/>
          </a:xfrm>
        </p:spPr>
      </p:pic>
      <p:sp>
        <p:nvSpPr>
          <p:cNvPr id="5" name="TextBox 4">
            <a:extLst>
              <a:ext uri="{FF2B5EF4-FFF2-40B4-BE49-F238E27FC236}">
                <a16:creationId xmlns:a16="http://schemas.microsoft.com/office/drawing/2014/main" id="{8C0EA73C-0DA8-2D65-6BBE-D61CFBF7088B}"/>
              </a:ext>
            </a:extLst>
          </p:cNvPr>
          <p:cNvSpPr txBox="1"/>
          <p:nvPr/>
        </p:nvSpPr>
        <p:spPr>
          <a:xfrm>
            <a:off x="838200" y="1229023"/>
            <a:ext cx="6309228" cy="461665"/>
          </a:xfrm>
          <a:prstGeom prst="rect">
            <a:avLst/>
          </a:prstGeom>
          <a:noFill/>
        </p:spPr>
        <p:txBody>
          <a:bodyPr wrap="none" rtlCol="0">
            <a:spAutoFit/>
          </a:bodyPr>
          <a:lstStyle/>
          <a:p>
            <a:r>
              <a:rPr lang="en-US" sz="2400" b="1" dirty="0">
                <a:solidFill>
                  <a:srgbClr val="6B7280"/>
                </a:solidFill>
              </a:rPr>
              <a:t>Minimizing Latency and Maximizing Throughput</a:t>
            </a:r>
          </a:p>
        </p:txBody>
      </p:sp>
      <p:sp>
        <p:nvSpPr>
          <p:cNvPr id="6" name="Rectangle: Rounded Corners 5">
            <a:extLst>
              <a:ext uri="{FF2B5EF4-FFF2-40B4-BE49-F238E27FC236}">
                <a16:creationId xmlns:a16="http://schemas.microsoft.com/office/drawing/2014/main" id="{977A8762-6E22-1A3C-F71F-6C4D5F373383}"/>
              </a:ext>
            </a:extLst>
          </p:cNvPr>
          <p:cNvSpPr/>
          <p:nvPr/>
        </p:nvSpPr>
        <p:spPr>
          <a:xfrm>
            <a:off x="6964680" y="2500006"/>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Batch Processing</a:t>
            </a:r>
          </a:p>
        </p:txBody>
      </p:sp>
      <p:sp>
        <p:nvSpPr>
          <p:cNvPr id="7" name="Rectangle: Rounded Corners 6">
            <a:extLst>
              <a:ext uri="{FF2B5EF4-FFF2-40B4-BE49-F238E27FC236}">
                <a16:creationId xmlns:a16="http://schemas.microsoft.com/office/drawing/2014/main" id="{C39AB688-8F72-F76A-7CBA-6C88BB02D784}"/>
              </a:ext>
            </a:extLst>
          </p:cNvPr>
          <p:cNvSpPr/>
          <p:nvPr/>
        </p:nvSpPr>
        <p:spPr>
          <a:xfrm>
            <a:off x="6964680" y="3612526"/>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Asynchronous Processing</a:t>
            </a:r>
          </a:p>
        </p:txBody>
      </p:sp>
      <p:sp>
        <p:nvSpPr>
          <p:cNvPr id="8" name="Rectangle: Rounded Corners 7">
            <a:extLst>
              <a:ext uri="{FF2B5EF4-FFF2-40B4-BE49-F238E27FC236}">
                <a16:creationId xmlns:a16="http://schemas.microsoft.com/office/drawing/2014/main" id="{1E24AD04-D4B2-DFA9-6C1E-A0C072D16085}"/>
              </a:ext>
            </a:extLst>
          </p:cNvPr>
          <p:cNvSpPr/>
          <p:nvPr/>
        </p:nvSpPr>
        <p:spPr>
          <a:xfrm>
            <a:off x="6964680" y="4725046"/>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Load Balancing</a:t>
            </a:r>
          </a:p>
        </p:txBody>
      </p:sp>
    </p:spTree>
    <p:extLst>
      <p:ext uri="{BB962C8B-B14F-4D97-AF65-F5344CB8AC3E}">
        <p14:creationId xmlns:p14="http://schemas.microsoft.com/office/powerpoint/2010/main" val="402804947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476BD-07B2-8D4D-30F8-299312AABDE9}"/>
              </a:ext>
            </a:extLst>
          </p:cNvPr>
          <p:cNvSpPr>
            <a:spLocks noGrp="1"/>
          </p:cNvSpPr>
          <p:nvPr>
            <p:ph type="title"/>
          </p:nvPr>
        </p:nvSpPr>
        <p:spPr/>
        <p:txBody>
          <a:bodyPr/>
          <a:lstStyle/>
          <a:p>
            <a:r>
              <a:rPr lang="en-US" dirty="0"/>
              <a:t>Optimizing Message Processing</a:t>
            </a:r>
          </a:p>
        </p:txBody>
      </p:sp>
      <p:pic>
        <p:nvPicPr>
          <p:cNvPr id="5" name="Content Placeholder 4">
            <a:extLst>
              <a:ext uri="{FF2B5EF4-FFF2-40B4-BE49-F238E27FC236}">
                <a16:creationId xmlns:a16="http://schemas.microsoft.com/office/drawing/2014/main" id="{D658FDD9-4632-C3FE-40F2-569B96A82D38}"/>
              </a:ext>
            </a:extLst>
          </p:cNvPr>
          <p:cNvPicPr>
            <a:picLocks noGrp="1" noChangeAspect="1"/>
          </p:cNvPicPr>
          <p:nvPr>
            <p:ph idx="1"/>
          </p:nvPr>
        </p:nvPicPr>
        <p:blipFill>
          <a:blip r:embed="rId3"/>
          <a:stretch>
            <a:fillRect/>
          </a:stretch>
        </p:blipFill>
        <p:spPr>
          <a:xfrm>
            <a:off x="2213924" y="1825625"/>
            <a:ext cx="7764152" cy="4351338"/>
          </a:xfrm>
        </p:spPr>
      </p:pic>
    </p:spTree>
    <p:extLst>
      <p:ext uri="{BB962C8B-B14F-4D97-AF65-F5344CB8AC3E}">
        <p14:creationId xmlns:p14="http://schemas.microsoft.com/office/powerpoint/2010/main" val="181727505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4FA26-1893-6A2F-9E38-5A4FE0D7CF97}"/>
              </a:ext>
            </a:extLst>
          </p:cNvPr>
          <p:cNvSpPr>
            <a:spLocks noGrp="1"/>
          </p:cNvSpPr>
          <p:nvPr>
            <p:ph type="title"/>
          </p:nvPr>
        </p:nvSpPr>
        <p:spPr/>
        <p:txBody>
          <a:bodyPr/>
          <a:lstStyle/>
          <a:p>
            <a:r>
              <a:rPr lang="en-US" dirty="0"/>
              <a:t>Optimizing Message Processing</a:t>
            </a:r>
          </a:p>
        </p:txBody>
      </p:sp>
      <p:pic>
        <p:nvPicPr>
          <p:cNvPr id="6" name="Content Placeholder 5">
            <a:extLst>
              <a:ext uri="{FF2B5EF4-FFF2-40B4-BE49-F238E27FC236}">
                <a16:creationId xmlns:a16="http://schemas.microsoft.com/office/drawing/2014/main" id="{62B0B230-A95D-E8F9-BDDF-3F6B78DF287B}"/>
              </a:ext>
            </a:extLst>
          </p:cNvPr>
          <p:cNvPicPr>
            <a:picLocks noGrp="1" noChangeAspect="1"/>
          </p:cNvPicPr>
          <p:nvPr>
            <p:ph sz="half" idx="1"/>
          </p:nvPr>
        </p:nvPicPr>
        <p:blipFill>
          <a:blip r:embed="rId3"/>
          <a:stretch>
            <a:fillRect/>
          </a:stretch>
        </p:blipFill>
        <p:spPr>
          <a:xfrm>
            <a:off x="838200" y="2549307"/>
            <a:ext cx="5181600" cy="2903973"/>
          </a:xfrm>
        </p:spPr>
      </p:pic>
      <p:sp>
        <p:nvSpPr>
          <p:cNvPr id="7" name="Rectangle: Rounded Corners 6">
            <a:extLst>
              <a:ext uri="{FF2B5EF4-FFF2-40B4-BE49-F238E27FC236}">
                <a16:creationId xmlns:a16="http://schemas.microsoft.com/office/drawing/2014/main" id="{A8B77762-1D01-2577-B2EA-A52F2C1D430E}"/>
              </a:ext>
            </a:extLst>
          </p:cNvPr>
          <p:cNvSpPr/>
          <p:nvPr/>
        </p:nvSpPr>
        <p:spPr>
          <a:xfrm>
            <a:off x="6964680" y="194173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Efficient Serialization</a:t>
            </a:r>
          </a:p>
        </p:txBody>
      </p:sp>
    </p:spTree>
    <p:extLst>
      <p:ext uri="{BB962C8B-B14F-4D97-AF65-F5344CB8AC3E}">
        <p14:creationId xmlns:p14="http://schemas.microsoft.com/office/powerpoint/2010/main" val="13755088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17F2E4-134C-8E8D-F70E-BD0AD2A8245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2FF8049-470E-37CC-F3E0-253A2E22A0AF}"/>
              </a:ext>
            </a:extLst>
          </p:cNvPr>
          <p:cNvSpPr>
            <a:spLocks noGrp="1"/>
          </p:cNvSpPr>
          <p:nvPr>
            <p:ph type="title"/>
          </p:nvPr>
        </p:nvSpPr>
        <p:spPr/>
        <p:txBody>
          <a:bodyPr/>
          <a:lstStyle/>
          <a:p>
            <a:r>
              <a:rPr lang="en-US" dirty="0"/>
              <a:t>Optimizing Message Processing</a:t>
            </a:r>
          </a:p>
        </p:txBody>
      </p:sp>
      <p:pic>
        <p:nvPicPr>
          <p:cNvPr id="6" name="Content Placeholder 5">
            <a:extLst>
              <a:ext uri="{FF2B5EF4-FFF2-40B4-BE49-F238E27FC236}">
                <a16:creationId xmlns:a16="http://schemas.microsoft.com/office/drawing/2014/main" id="{7C37EB84-19D9-A9D1-C749-93B96F9F3C66}"/>
              </a:ext>
            </a:extLst>
          </p:cNvPr>
          <p:cNvPicPr>
            <a:picLocks noGrp="1" noChangeAspect="1"/>
          </p:cNvPicPr>
          <p:nvPr>
            <p:ph sz="half" idx="1"/>
          </p:nvPr>
        </p:nvPicPr>
        <p:blipFill>
          <a:blip r:embed="rId3"/>
          <a:stretch>
            <a:fillRect/>
          </a:stretch>
        </p:blipFill>
        <p:spPr>
          <a:xfrm>
            <a:off x="838200" y="2549307"/>
            <a:ext cx="5181600" cy="2903973"/>
          </a:xfrm>
        </p:spPr>
      </p:pic>
      <p:sp>
        <p:nvSpPr>
          <p:cNvPr id="7" name="Rectangle: Rounded Corners 6">
            <a:extLst>
              <a:ext uri="{FF2B5EF4-FFF2-40B4-BE49-F238E27FC236}">
                <a16:creationId xmlns:a16="http://schemas.microsoft.com/office/drawing/2014/main" id="{8605CF65-F3FD-57F4-DCB7-13C45A4A8FF6}"/>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Efficient Serialization</a:t>
            </a:r>
          </a:p>
        </p:txBody>
      </p:sp>
      <p:sp>
        <p:nvSpPr>
          <p:cNvPr id="8" name="Rectangle: Rounded Corners 7">
            <a:extLst>
              <a:ext uri="{FF2B5EF4-FFF2-40B4-BE49-F238E27FC236}">
                <a16:creationId xmlns:a16="http://schemas.microsoft.com/office/drawing/2014/main" id="{35D9C5C8-37F5-1C11-FC77-33D2A6C8E6CE}"/>
              </a:ext>
            </a:extLst>
          </p:cNvPr>
          <p:cNvSpPr/>
          <p:nvPr/>
        </p:nvSpPr>
        <p:spPr>
          <a:xfrm>
            <a:off x="6964680" y="305425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Compression</a:t>
            </a:r>
          </a:p>
        </p:txBody>
      </p:sp>
    </p:spTree>
    <p:extLst>
      <p:ext uri="{BB962C8B-B14F-4D97-AF65-F5344CB8AC3E}">
        <p14:creationId xmlns:p14="http://schemas.microsoft.com/office/powerpoint/2010/main" val="99882455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D4CE5E-2746-B4ED-9377-6D1F4F8763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4EF645-4FE8-FD2B-49B3-E5EBBBEA55AE}"/>
              </a:ext>
            </a:extLst>
          </p:cNvPr>
          <p:cNvSpPr>
            <a:spLocks noGrp="1"/>
          </p:cNvSpPr>
          <p:nvPr>
            <p:ph type="title"/>
          </p:nvPr>
        </p:nvSpPr>
        <p:spPr/>
        <p:txBody>
          <a:bodyPr/>
          <a:lstStyle/>
          <a:p>
            <a:r>
              <a:rPr lang="en-US" dirty="0"/>
              <a:t>Optimizing Message Processing</a:t>
            </a:r>
          </a:p>
        </p:txBody>
      </p:sp>
      <p:pic>
        <p:nvPicPr>
          <p:cNvPr id="6" name="Content Placeholder 5">
            <a:extLst>
              <a:ext uri="{FF2B5EF4-FFF2-40B4-BE49-F238E27FC236}">
                <a16:creationId xmlns:a16="http://schemas.microsoft.com/office/drawing/2014/main" id="{EF7FFE4F-56B0-E9F6-903A-B385C1D29643}"/>
              </a:ext>
            </a:extLst>
          </p:cNvPr>
          <p:cNvPicPr>
            <a:picLocks noGrp="1" noChangeAspect="1"/>
          </p:cNvPicPr>
          <p:nvPr>
            <p:ph sz="half" idx="1"/>
          </p:nvPr>
        </p:nvPicPr>
        <p:blipFill>
          <a:blip r:embed="rId3"/>
          <a:stretch>
            <a:fillRect/>
          </a:stretch>
        </p:blipFill>
        <p:spPr>
          <a:xfrm>
            <a:off x="838200" y="2549307"/>
            <a:ext cx="5181600" cy="2903973"/>
          </a:xfrm>
        </p:spPr>
      </p:pic>
      <p:sp>
        <p:nvSpPr>
          <p:cNvPr id="7" name="Rectangle: Rounded Corners 6">
            <a:extLst>
              <a:ext uri="{FF2B5EF4-FFF2-40B4-BE49-F238E27FC236}">
                <a16:creationId xmlns:a16="http://schemas.microsoft.com/office/drawing/2014/main" id="{D2BAB716-EA94-A649-3655-10374246F7AE}"/>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Efficient Serialization</a:t>
            </a:r>
          </a:p>
        </p:txBody>
      </p:sp>
      <p:sp>
        <p:nvSpPr>
          <p:cNvPr id="8" name="Rectangle: Rounded Corners 7">
            <a:extLst>
              <a:ext uri="{FF2B5EF4-FFF2-40B4-BE49-F238E27FC236}">
                <a16:creationId xmlns:a16="http://schemas.microsoft.com/office/drawing/2014/main" id="{741AD1EA-F6E6-F8E0-6D72-8D568A952258}"/>
              </a:ext>
            </a:extLst>
          </p:cNvPr>
          <p:cNvSpPr/>
          <p:nvPr/>
        </p:nvSpPr>
        <p:spPr>
          <a:xfrm>
            <a:off x="6964680" y="305425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Compression</a:t>
            </a:r>
          </a:p>
        </p:txBody>
      </p:sp>
      <p:sp>
        <p:nvSpPr>
          <p:cNvPr id="9" name="Rectangle: Rounded Corners 8">
            <a:extLst>
              <a:ext uri="{FF2B5EF4-FFF2-40B4-BE49-F238E27FC236}">
                <a16:creationId xmlns:a16="http://schemas.microsoft.com/office/drawing/2014/main" id="{0E8E8E97-CC6D-CD35-D510-C3B5BA48107F}"/>
              </a:ext>
            </a:extLst>
          </p:cNvPr>
          <p:cNvSpPr/>
          <p:nvPr/>
        </p:nvSpPr>
        <p:spPr>
          <a:xfrm>
            <a:off x="6964680" y="416677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Parallel Processing</a:t>
            </a:r>
          </a:p>
        </p:txBody>
      </p:sp>
    </p:spTree>
    <p:extLst>
      <p:ext uri="{BB962C8B-B14F-4D97-AF65-F5344CB8AC3E}">
        <p14:creationId xmlns:p14="http://schemas.microsoft.com/office/powerpoint/2010/main" val="317278905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7E87CE-8791-4711-7C9A-062FCCF917C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D4223CD-9103-B0D5-087F-7B1A640B20A4}"/>
              </a:ext>
            </a:extLst>
          </p:cNvPr>
          <p:cNvSpPr>
            <a:spLocks noGrp="1"/>
          </p:cNvSpPr>
          <p:nvPr>
            <p:ph type="title"/>
          </p:nvPr>
        </p:nvSpPr>
        <p:spPr/>
        <p:txBody>
          <a:bodyPr/>
          <a:lstStyle/>
          <a:p>
            <a:r>
              <a:rPr lang="en-US" dirty="0"/>
              <a:t>Optimizing Message Processing</a:t>
            </a:r>
          </a:p>
        </p:txBody>
      </p:sp>
      <p:pic>
        <p:nvPicPr>
          <p:cNvPr id="6" name="Content Placeholder 5">
            <a:extLst>
              <a:ext uri="{FF2B5EF4-FFF2-40B4-BE49-F238E27FC236}">
                <a16:creationId xmlns:a16="http://schemas.microsoft.com/office/drawing/2014/main" id="{BA2AA328-2E9B-F8F8-6E0D-92EAC55EEDE3}"/>
              </a:ext>
            </a:extLst>
          </p:cNvPr>
          <p:cNvPicPr>
            <a:picLocks noGrp="1" noChangeAspect="1"/>
          </p:cNvPicPr>
          <p:nvPr>
            <p:ph sz="half" idx="1"/>
          </p:nvPr>
        </p:nvPicPr>
        <p:blipFill>
          <a:blip r:embed="rId3"/>
          <a:stretch>
            <a:fillRect/>
          </a:stretch>
        </p:blipFill>
        <p:spPr>
          <a:xfrm>
            <a:off x="838200" y="2549307"/>
            <a:ext cx="5181600" cy="2903973"/>
          </a:xfrm>
        </p:spPr>
      </p:pic>
      <p:sp>
        <p:nvSpPr>
          <p:cNvPr id="7" name="Rectangle: Rounded Corners 6">
            <a:extLst>
              <a:ext uri="{FF2B5EF4-FFF2-40B4-BE49-F238E27FC236}">
                <a16:creationId xmlns:a16="http://schemas.microsoft.com/office/drawing/2014/main" id="{CF35E97E-EE9A-5568-3C3D-059B2FE98A11}"/>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Efficient Serialization</a:t>
            </a:r>
          </a:p>
        </p:txBody>
      </p:sp>
      <p:sp>
        <p:nvSpPr>
          <p:cNvPr id="8" name="Rectangle: Rounded Corners 7">
            <a:extLst>
              <a:ext uri="{FF2B5EF4-FFF2-40B4-BE49-F238E27FC236}">
                <a16:creationId xmlns:a16="http://schemas.microsoft.com/office/drawing/2014/main" id="{39E00159-34C6-D8C1-906D-8E452285B365}"/>
              </a:ext>
            </a:extLst>
          </p:cNvPr>
          <p:cNvSpPr/>
          <p:nvPr/>
        </p:nvSpPr>
        <p:spPr>
          <a:xfrm>
            <a:off x="6964680" y="305425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Compression</a:t>
            </a:r>
          </a:p>
        </p:txBody>
      </p:sp>
      <p:sp>
        <p:nvSpPr>
          <p:cNvPr id="9" name="Rectangle: Rounded Corners 8">
            <a:extLst>
              <a:ext uri="{FF2B5EF4-FFF2-40B4-BE49-F238E27FC236}">
                <a16:creationId xmlns:a16="http://schemas.microsoft.com/office/drawing/2014/main" id="{8924714E-D2B6-8D55-441A-2CA04061AC5F}"/>
              </a:ext>
            </a:extLst>
          </p:cNvPr>
          <p:cNvSpPr/>
          <p:nvPr/>
        </p:nvSpPr>
        <p:spPr>
          <a:xfrm>
            <a:off x="6964680" y="416677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Parallel Processing</a:t>
            </a:r>
          </a:p>
        </p:txBody>
      </p:sp>
      <p:sp>
        <p:nvSpPr>
          <p:cNvPr id="10" name="Rectangle: Rounded Corners 9">
            <a:extLst>
              <a:ext uri="{FF2B5EF4-FFF2-40B4-BE49-F238E27FC236}">
                <a16:creationId xmlns:a16="http://schemas.microsoft.com/office/drawing/2014/main" id="{458C32CA-7985-83F2-1C03-3CA1C54ABA3B}"/>
              </a:ext>
            </a:extLst>
          </p:cNvPr>
          <p:cNvSpPr/>
          <p:nvPr/>
        </p:nvSpPr>
        <p:spPr>
          <a:xfrm>
            <a:off x="6964680" y="527929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Prioritization</a:t>
            </a:r>
          </a:p>
        </p:txBody>
      </p:sp>
    </p:spTree>
    <p:extLst>
      <p:ext uri="{BB962C8B-B14F-4D97-AF65-F5344CB8AC3E}">
        <p14:creationId xmlns:p14="http://schemas.microsoft.com/office/powerpoint/2010/main" val="50721845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theme/theme1.xml><?xml version="1.0" encoding="utf-8"?>
<a:theme xmlns:a="http://schemas.openxmlformats.org/drawingml/2006/main" name="TaleLearnCo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3727</TotalTime>
  <Words>858</Words>
  <Application>Microsoft Office PowerPoint</Application>
  <PresentationFormat>Widescreen</PresentationFormat>
  <Paragraphs>94</Paragraphs>
  <Slides>15</Slides>
  <Notes>15</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15</vt:i4>
      </vt:variant>
    </vt:vector>
  </HeadingPairs>
  <TitlesOfParts>
    <vt:vector size="20" baseType="lpstr">
      <vt:lpstr>Arial</vt:lpstr>
      <vt:lpstr>Calibri</vt:lpstr>
      <vt:lpstr>Kamerik205 8</vt:lpstr>
      <vt:lpstr>TaleLearnCode</vt:lpstr>
      <vt:lpstr>Title Slide Design</vt:lpstr>
      <vt:lpstr>Performance</vt:lpstr>
      <vt:lpstr>Minimizing Latency and Maximizing Throughput</vt:lpstr>
      <vt:lpstr>Latency</vt:lpstr>
      <vt:lpstr>Thrroughput</vt:lpstr>
      <vt:lpstr>Optimizing Message Processing</vt:lpstr>
      <vt:lpstr>Optimizing Message Processing</vt:lpstr>
      <vt:lpstr>Optimizing Message Processing</vt:lpstr>
      <vt:lpstr>Optimizing Message Processing</vt:lpstr>
      <vt:lpstr>Optimizing Message Processing</vt:lpstr>
      <vt:lpstr>Monitoring &amp; Tuning Performance</vt:lpstr>
      <vt:lpstr>Monitoring &amp; Tuning Performance</vt:lpstr>
      <vt:lpstr>Monitoring &amp; Tuning Performance</vt:lpstr>
      <vt:lpstr>Monitoring &amp; Tuning Performance</vt:lpstr>
      <vt:lpstr>Monitoring &amp; Tuning Performance</vt:lpstr>
      <vt:lpstr>Recap: Performance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Chad Green</dc:creator>
  <cp:lastModifiedBy>Chad Green</cp:lastModifiedBy>
  <cp:revision>173</cp:revision>
  <dcterms:created xsi:type="dcterms:W3CDTF">2023-11-19T00:00:57Z</dcterms:created>
  <dcterms:modified xsi:type="dcterms:W3CDTF">2025-01-14T14:59:03Z</dcterms:modified>
</cp:coreProperties>
</file>

<file path=docProps/thumbnail.jpeg>
</file>